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69" r:id="rId3"/>
    <p:sldId id="259" r:id="rId4"/>
    <p:sldId id="277" r:id="rId5"/>
    <p:sldId id="278" r:id="rId6"/>
    <p:sldId id="258" r:id="rId7"/>
    <p:sldId id="256" r:id="rId8"/>
    <p:sldId id="260" r:id="rId9"/>
    <p:sldId id="261" r:id="rId10"/>
    <p:sldId id="262" r:id="rId11"/>
    <p:sldId id="257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97" autoAdjust="0"/>
  </p:normalViewPr>
  <p:slideViewPr>
    <p:cSldViewPr snapToGrid="0">
      <p:cViewPr varScale="1">
        <p:scale>
          <a:sx n="106" d="100"/>
          <a:sy n="106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F33E1-F54E-41B0-8447-D10A6F1EEC43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0A0AA-3769-4A69-A6F0-C6D5F3FB5A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43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0A0AA-3769-4A69-A6F0-C6D5F3FB5AE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2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reflection pieces are short written pieces completed in about 5-8 mins. They will help you to related comprehensively to the material, and will connect participants through experience.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reflection pieces are anonymous. You do not have to submit them to us, but if you do we may share your story anonymously.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0A0AA-3769-4A69-A6F0-C6D5F3FB5AE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11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Sheridan shares an approach in her own research…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0A0AA-3769-4A69-A6F0-C6D5F3FB5AE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01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Pam Hall is an IWP4</a:t>
            </a:r>
            <a:r>
              <a:rPr lang="en-US" baseline="0" dirty="0" smtClean="0"/>
              <a:t> Collaborator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0A0AA-3769-4A69-A6F0-C6D5F3FB5AE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14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43505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Ultimately, adopting a </a:t>
            </a:r>
            <a:r>
              <a:rPr lang="en-US" sz="1200" dirty="0">
                <a:solidFill>
                  <a:srgbClr val="0070C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cultural humility </a:t>
            </a:r>
            <a:r>
              <a:rPr lang="en-US" sz="1200" dirty="0">
                <a:solidFill>
                  <a:srgbClr val="435059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perspective is one of the most effective ways to enable cultural safety </a:t>
            </a:r>
            <a:endParaRPr lang="en-US" sz="12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0A0AA-3769-4A69-A6F0-C6D5F3FB5AE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28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The journey of cultural humility often starts with cultural awareness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0A0AA-3769-4A69-A6F0-C6D5F3FB5AE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83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1198-67E8-4E1E-06FA-F58FE795E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493589-EA3D-AE34-CF7A-B1D1D0183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B16B4-D586-3FAB-E2AF-66C54951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B95F7-5C54-EB4B-5721-ED4ED71C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CCE1-01FA-500D-AE2B-28626DD2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12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995C-1BC9-1AA2-B811-17478E89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1FFDD-0565-6341-A72E-37F1FEDA3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2DB48-AC36-B4D2-C77B-4A2E8598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2BBD-35C6-AEEB-4DF8-F34C94E6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024D-2819-A4B7-0B8C-7ADB2512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18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43DCDA-0D4F-34F6-6412-0129E5397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25CE7-1700-B495-B25B-EE3339555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57436-CD45-DE40-D076-2CB27AE2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99FD7-3D92-1BDD-E25D-3CB12D0A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B1BC-A242-1CF2-6EA6-2411FBA3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96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7CD1-F3E6-0D28-BE48-2D63F14D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B8BE0-CCD2-1838-3EE9-7B1939642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4081-8C02-EA29-BDF4-15850DC9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5035-C36F-BC7D-0152-6BE0A2AD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076F-1139-BE34-053E-B6125AFC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500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FDFB-7BD0-D905-D769-D3D43E1E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71929-8835-5C20-0BBA-C20FA3E0E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8E43-8C95-1B84-7318-CED18E42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ACA9-9C7F-9CE1-FA04-B28AD17F8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F1774-34F3-F0E4-969A-225D7952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58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66B8-FE93-1EC1-F761-E741DEFF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EB447-EDDD-9A03-B7B0-BCFD58F61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BCEDB-C917-9975-7010-AB25F4B87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D6740-A8B0-D9AA-65A6-0AF9C6BB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AA804-8CA3-3B40-481C-60A69AC9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4E2A8-7184-610E-76F3-945E883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44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DA4A-FAF6-D0BC-250B-E42E4BED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EAD2B-B679-B150-FA01-3E4EDB577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92FE2-0F84-8FFC-50A4-930EE3F10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F3C6B-B481-44EA-D381-B48AE4189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5539C-08A7-0079-2634-A40B002F8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3BCA7-4501-BE1A-4255-8F8954DF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6C3D2-1145-7E99-6F6E-B1969EA5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402AF-A8A3-F909-DE0F-80FE6350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9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F3A-AF09-D5EB-E413-AC180D65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AE381-8117-8741-5A80-2B8F73FD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2D5B3-F0E6-FA9D-48B5-2542DE42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CB462-A693-417F-1D0F-328DD705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37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FDD07-49CA-A42E-90DC-9FBB44D8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6CAF7-ECA5-D964-1E63-673285BB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3B0C2-130A-EABF-7AA0-9FDF778C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44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AF98-5570-623F-440E-202A5F6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A5F2-49C6-E0BC-EEED-5B503BF18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EAF3C-2814-F2B6-EF20-38E943F35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0304-8B29-998C-2F29-966B1BF5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2F16D-F453-3981-0C9D-E59B1057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5BA94-3333-71C1-860C-55CDD2A8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7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DCF1-6E1F-E469-2FA5-E67B3674B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09788-B4B4-E434-7E5C-9E559BA9B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12C9B-3BB1-142F-3333-2771F08F9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EE75-575B-1CF1-50FD-277FDCDA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44A63-C992-ECE3-F84B-15233279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ABB46-5CEC-3416-EC06-ABAD2690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19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BBBA5-5231-B0FA-59B2-0121D0DB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434A2-E9A9-361A-A9B1-88347B2D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C5CDE-E1D9-0ACC-DAA7-725244609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646671-AD91-446D-A415-0ECBC24EA395}" type="datetimeFigureOut">
              <a:rPr lang="en-CA" smtClean="0"/>
              <a:t>2024-11-29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CE112-9A06-E757-EBCF-1FC146E41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86E16-D882-BFBF-2849-DF720EBC6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97D4C-3E52-4037-95F3-836552735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13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i.ca/impact/indigenous-engagement/cultural-awareness-traini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tr.ca/" TargetMode="External"/><Relationship Id="rId4" Type="http://schemas.openxmlformats.org/officeDocument/2006/relationships/hyperlink" Target="https://www.mun.ca/indigenou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tmhUDMpu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un.ca/edi-ar/" TargetMode="External"/><Relationship Id="rId4" Type="http://schemas.openxmlformats.org/officeDocument/2006/relationships/hyperlink" Target="https://www.culturallyconnected.c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oflocalknowledg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aC3XIdj6Y-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6793" y="-2661266"/>
            <a:ext cx="6938414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406" y="370520"/>
            <a:ext cx="11459183" cy="612842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307250" y="1076960"/>
            <a:ext cx="9577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Awareness, Safety, Sensitivity, Competence and Humility in Research</a:t>
            </a: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HQP Caucus Workshop: Autumn,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049" y="3790278"/>
            <a:ext cx="108512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Umme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Kulsum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Memorial University of Newfoundland, Grenfell Campus </a:t>
            </a:r>
            <a:endParaRPr lang="en-US" sz="1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Sheridan Thompson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Memorial University of Newfoundland, St. John’s Campus</a:t>
            </a:r>
            <a:endParaRPr lang="en-CA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13" y="4481465"/>
            <a:ext cx="2724368" cy="1656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40" y="4945564"/>
            <a:ext cx="3792798" cy="9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203A-862D-9B2B-850D-2D41EFBC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20" y="138175"/>
            <a:ext cx="4794504" cy="649859"/>
          </a:xfrm>
        </p:spPr>
        <p:txBody>
          <a:bodyPr>
            <a:normAutofit/>
          </a:bodyPr>
          <a:lstStyle/>
          <a:p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Cultural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64D7-0EC5-FD77-20D9-B398BF73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167257"/>
            <a:ext cx="9262872" cy="504748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We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increase our cultural competence by developing knowledge, skills and attitudes for working effectively and respectfully with diverse people. </a:t>
            </a:r>
          </a:p>
          <a:p>
            <a:pPr marL="0" indent="0" algn="l">
              <a:buNone/>
            </a:pPr>
            <a:endParaRPr lang="en-US" sz="2400" dirty="0">
              <a:solidFill>
                <a:srgbClr val="333333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It’s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about reducing the number of assumptions we make about people based on our biases. </a:t>
            </a:r>
          </a:p>
          <a:p>
            <a:pPr algn="l"/>
            <a:endParaRPr lang="en-US" sz="24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Cultural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competency does not require us to become experts in cultures different from our own.</a:t>
            </a:r>
            <a:endParaRPr lang="en-US" sz="2400" b="0" i="0" u="sng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DFADA0-528A-C1B8-53B2-D2EDE03565D7}"/>
              </a:ext>
            </a:extLst>
          </p:cNvPr>
          <p:cNvSpPr txBox="1">
            <a:spLocks/>
          </p:cNvSpPr>
          <p:nvPr/>
        </p:nvSpPr>
        <p:spPr>
          <a:xfrm>
            <a:off x="2712720" y="6214745"/>
            <a:ext cx="8348472" cy="40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https://www.indigenoushealthnh.ca/cultural-safety#cultural-humility#cultural-awareness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D013C-C12F-CEC4-E9E7-EA85E890B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2"/>
          <a:stretch/>
        </p:blipFill>
        <p:spPr>
          <a:xfrm>
            <a:off x="277367" y="33086"/>
            <a:ext cx="2267713" cy="22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431E-C1CA-CC9F-C341-87324898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45" y="18257"/>
            <a:ext cx="10515600" cy="860608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Cultural Humility </a:t>
            </a:r>
            <a:r>
              <a:rPr lang="en-CA" sz="3200" dirty="0">
                <a:latin typeface="Calibri" panose="020F0502020204030204" pitchFamily="34" charset="0"/>
                <a:cs typeface="Calibri" panose="020F0502020204030204" pitchFamily="34" charset="0"/>
              </a:rPr>
              <a:t>Perspective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984DF-DEB8-6E4C-1C2C-53D006F5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0879"/>
            <a:ext cx="3998976" cy="406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https://www.culturallyconnected.ca/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42F94-1EF5-DF3F-50EE-B86DA874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42" t="10180" r="-1" b="3266"/>
          <a:stretch/>
        </p:blipFill>
        <p:spPr>
          <a:xfrm>
            <a:off x="6882581" y="741212"/>
            <a:ext cx="5309419" cy="596088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0445D8-CC06-A202-3DE9-F15584310F44}"/>
              </a:ext>
            </a:extLst>
          </p:cNvPr>
          <p:cNvSpPr txBox="1">
            <a:spLocks/>
          </p:cNvSpPr>
          <p:nvPr/>
        </p:nvSpPr>
        <p:spPr>
          <a:xfrm>
            <a:off x="425245" y="1174867"/>
            <a:ext cx="6250858" cy="4449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Requires </a:t>
            </a:r>
            <a:r>
              <a:rPr lang="en-US" sz="24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commitment to lifelong learning, exercising self-reflection and critique, being comfortable with not knowing, and recognizing the dynamics of power and privilege </a:t>
            </a:r>
          </a:p>
          <a:p>
            <a:endParaRPr lang="en-US" sz="2400" u="sng" dirty="0">
              <a:solidFill>
                <a:srgbClr val="333333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Being </a:t>
            </a:r>
            <a:r>
              <a:rPr lang="en-US" sz="24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open to learning about the values, beliefs and experiences in order to develop mutual understanding, successful partnership and cultural safety</a:t>
            </a:r>
          </a:p>
        </p:txBody>
      </p:sp>
    </p:spTree>
    <p:extLst>
      <p:ext uri="{BB962C8B-B14F-4D97-AF65-F5344CB8AC3E}">
        <p14:creationId xmlns:p14="http://schemas.microsoft.com/office/powerpoint/2010/main" val="10246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D987C8-8412-D88E-E004-D9E7F1724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427"/>
          <a:stretch/>
        </p:blipFill>
        <p:spPr>
          <a:xfrm>
            <a:off x="5145169" y="360218"/>
            <a:ext cx="7046831" cy="619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FE99ED-0794-0EA8-E875-C1A0B87D5DB8}"/>
              </a:ext>
            </a:extLst>
          </p:cNvPr>
          <p:cNvSpPr txBox="1"/>
          <p:nvPr/>
        </p:nvSpPr>
        <p:spPr>
          <a:xfrm>
            <a:off x="187639" y="1550556"/>
            <a:ext cx="495753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0B1C3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Indigenous Cultural Awareness Training through </a:t>
            </a:r>
            <a:r>
              <a:rPr lang="en-US" sz="2000" b="1" i="0" dirty="0" smtClean="0">
                <a:solidFill>
                  <a:srgbClr val="0B1C3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OFI (Deadline Oct. 31 2024)</a:t>
            </a:r>
            <a:endParaRPr lang="en-US" sz="2000" b="1" i="0" dirty="0">
              <a:solidFill>
                <a:srgbClr val="0B1C34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B1C34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https://www.ofi.ca/impact/indigenous-engagement/cultural-awareness-training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learn more about Memorial University's Strategic Framework for Indigenization please visit the Office of Indigenous Affairs.</a:t>
            </a:r>
          </a:p>
          <a:p>
            <a:pPr marL="342900" indent="-342900">
              <a:buFontTx/>
              <a:buChar char="-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https://www.mun.ca/indigenous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Canada’s National Centre for Truth and Reconciliation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https://nctr.ca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27" y="360218"/>
            <a:ext cx="404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Resources – Decolonizing Research</a:t>
            </a:r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4"/>
          <a:stretch/>
        </p:blipFill>
        <p:spPr>
          <a:xfrm>
            <a:off x="7008585" y="0"/>
            <a:ext cx="5053740" cy="5577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39495-3365-C1B3-9BE8-243358E1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80397"/>
            <a:ext cx="10515600" cy="1325563"/>
          </a:xfrm>
        </p:spPr>
        <p:txBody>
          <a:bodyPr>
            <a:normAutofit/>
          </a:bodyPr>
          <a:lstStyle/>
          <a:p>
            <a:r>
              <a:rPr lang="en-CA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Additional </a:t>
            </a:r>
            <a:r>
              <a:rPr lang="en-CA" sz="2800" b="1" kern="100" dirty="0" smtClean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Resources</a:t>
            </a:r>
            <a:endParaRPr lang="en-C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D7705-B497-B19F-3375-3EB66FBF9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1326862"/>
            <a:ext cx="10515600" cy="43513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r-CA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Cultural </a:t>
            </a:r>
            <a:r>
              <a:rPr lang="fr-CA" sz="20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Humility</a:t>
            </a:r>
            <a:r>
              <a:rPr lang="fr-CA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CITL MUN</a:t>
            </a:r>
            <a:endParaRPr lang="fr-CA" sz="18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r-CA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https://www.youtube.com/watch?v=wEtmhUDMpug</a:t>
            </a:r>
            <a:endParaRPr lang="en-CA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20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Culturally Connected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CA" sz="18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https://www.culturallyconnected.ca/</a:t>
            </a:r>
            <a:endParaRPr lang="en-CA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Equity, Diversity, Inclusion and Anti-Racism, Memorial University</a:t>
            </a:r>
          </a:p>
          <a:p>
            <a:pPr marL="0" indent="0">
              <a:buNone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https://www.mun.ca/edi-ar/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000" dirty="0"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8229" y="5323438"/>
            <a:ext cx="56040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INNU </a:t>
            </a:r>
            <a:r>
              <a:rPr lang="en-US" sz="1100" dirty="0" smtClean="0"/>
              <a:t>SNOWSHOES </a:t>
            </a:r>
            <a:r>
              <a:rPr lang="en-US" sz="1100" dirty="0"/>
              <a:t>taken from https://www.mun.ca/indigenous/media/production/memorial/administrative/indigenous/media-library/indigenous-affairs/reports/Print_Indigenization_Framework.pdf</a:t>
            </a:r>
          </a:p>
          <a:p>
            <a:r>
              <a:rPr lang="en-US" sz="1100" dirty="0" err="1"/>
              <a:t>Ashamat</a:t>
            </a:r>
            <a:r>
              <a:rPr lang="en-US" sz="1100" dirty="0"/>
              <a:t>, Innu snowshoes made of wood and rawhide in Northwest River, Labrador, 1979.</a:t>
            </a:r>
          </a:p>
          <a:p>
            <a:r>
              <a:rPr lang="en-US" sz="1100" dirty="0"/>
              <a:t>Image courtesy of The Rooms, St. John’s, NL.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030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Workshop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3090504"/>
          </a:xfrm>
        </p:spPr>
        <p:txBody>
          <a:bodyPr>
            <a:norm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Culture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Concepts: cultural values, safety, awareness, sensitivity, competence, humility 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 that enable a healthy environment including cultural awareness…etc.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Reflection Pieces- anonymous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resources</a:t>
            </a:r>
          </a:p>
        </p:txBody>
      </p:sp>
      <p:pic>
        <p:nvPicPr>
          <p:cNvPr id="4" name="Picture 3" descr="A close-up of a flower&#10;&#10;Description automatically generated">
            <a:extLst>
              <a:ext uri="{FF2B5EF4-FFF2-40B4-BE49-F238E27FC236}">
                <a16:creationId xmlns:a16="http://schemas.microsoft.com/office/drawing/2014/main" id="{EBAC7074-DFA6-C538-5E14-8EE7C1C8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/>
          <a:stretch/>
        </p:blipFill>
        <p:spPr>
          <a:xfrm>
            <a:off x="8103101" y="1465440"/>
            <a:ext cx="3823428" cy="53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60286" y="975321"/>
            <a:ext cx="4553893" cy="4825546"/>
            <a:chOff x="7560286" y="975321"/>
            <a:chExt cx="4553893" cy="4825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0286" y="975321"/>
              <a:ext cx="4553893" cy="482554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9780694" y="3678902"/>
              <a:ext cx="1794932" cy="1719576"/>
            </a:xfrm>
            <a:prstGeom prst="ellipse">
              <a:avLst/>
            </a:prstGeom>
            <a:solidFill>
              <a:srgbClr val="EE9360"/>
            </a:solidFill>
            <a:ln>
              <a:solidFill>
                <a:srgbClr val="EE93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>
                  <a:solidFill>
                    <a:schemeClr val="tx2">
                      <a:lumMod val="25000"/>
                      <a:lumOff val="75000"/>
                    </a:schemeClr>
                  </a:solidFill>
                </a:ln>
              </a:endParaRP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833979-1874-1DFF-D879-5C0EAF59869A}"/>
              </a:ext>
            </a:extLst>
          </p:cNvPr>
          <p:cNvSpPr txBox="1">
            <a:spLocks/>
          </p:cNvSpPr>
          <p:nvPr/>
        </p:nvSpPr>
        <p:spPr>
          <a:xfrm>
            <a:off x="626833" y="6451917"/>
            <a:ext cx="6143244" cy="406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C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the original source, https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://www.culturallyconnected.ca/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77DF0-960A-78B6-DC99-84C5C57CCF45}"/>
              </a:ext>
            </a:extLst>
          </p:cNvPr>
          <p:cNvSpPr txBox="1"/>
          <p:nvPr/>
        </p:nvSpPr>
        <p:spPr>
          <a:xfrm>
            <a:off x="473701" y="204053"/>
            <a:ext cx="737523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 smtClean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Culture</a:t>
            </a:r>
            <a:endParaRPr lang="en-US" sz="32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2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Culture </a:t>
            </a: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 many definitions that include </a:t>
            </a:r>
            <a:r>
              <a:rPr lang="en-US" sz="2400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values, beliefs, expressed through identity</a:t>
            </a: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language, religion, and practices shared by </a:t>
            </a:r>
            <a:r>
              <a:rPr lang="en-US" sz="2400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Culture influences—but doesn’t determine—our </a:t>
            </a:r>
            <a:r>
              <a:rPr lang="en-US" sz="2400" b="0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our understanding of other people’s </a:t>
            </a:r>
            <a:r>
              <a:rPr lang="en-US" sz="2400" b="0" i="0" dirty="0" err="1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endParaRPr lang="en-US" sz="24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It’s also important to consider culture </a:t>
            </a:r>
            <a:r>
              <a:rPr lang="en-US" sz="2400" b="0" i="0" u="sng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beyond an individual level </a:t>
            </a:r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reflect on how it exists within groups, organizations and </a:t>
            </a:r>
            <a:r>
              <a:rPr lang="en-US" sz="2400" b="0" i="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societies</a:t>
            </a:r>
            <a:endParaRPr lang="en-US" sz="24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The culture of an environment shapes and influences everyone </a:t>
            </a:r>
            <a:r>
              <a:rPr lang="en-US" sz="2400" b="0" i="0" dirty="0" smtClean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endParaRPr lang="en-US" sz="24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34679" y="4317741"/>
            <a:ext cx="136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endParaRPr lang="en-CA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2848" y="936988"/>
            <a:ext cx="104106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Cultural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principles or ideals that an entire community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society share and is the foundation to their culture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can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tangible ways, such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art, literature,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and/or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visible aspects like social norms, ethical standards, and religious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Example.  Newfoundland Cultural Values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Towards and Encyclopedia of Local Knowledge. By Pam Hall and Community Collaborators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" y="352213"/>
            <a:ext cx="3041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Cultural Values</a:t>
            </a:r>
            <a:endParaRPr lang="en-C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2847" y="3698484"/>
            <a:ext cx="10410614" cy="1611339"/>
            <a:chOff x="562847" y="3869934"/>
            <a:chExt cx="10410614" cy="16113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9724" y="3869934"/>
              <a:ext cx="4673737" cy="16043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8" t="12486" r="26815" b="-1"/>
            <a:stretch/>
          </p:blipFill>
          <p:spPr>
            <a:xfrm rot="10800000">
              <a:off x="562847" y="3869934"/>
              <a:ext cx="1664535" cy="16043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493" y="3876941"/>
              <a:ext cx="3648048" cy="16043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970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8959" y="331443"/>
            <a:ext cx="10160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Diversity of Cultural Values in Research…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a cross-cultural settings, its important to be able to see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situation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more than 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are just that; different, not better or worse but just another way of seeing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world. </a:t>
            </a:r>
          </a:p>
          <a:p>
            <a:pPr marL="342900" indent="-342900"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Suspend judgement. Neutralize your position. Be curious. Acknowledge all perspectives.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Newfoundland Cultural Values embraced in FOCI Research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Taking on Water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6" y="4125952"/>
            <a:ext cx="3071450" cy="23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A56B-74D1-5E13-7451-FCB908065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6C8AF-F99F-CA2D-A948-88E6F13C0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3AB68-5937-EE26-DA04-15708113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4" y="418289"/>
            <a:ext cx="11932651" cy="50328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7F296-B124-E6B8-6216-783C3F11A1E6}"/>
              </a:ext>
            </a:extLst>
          </p:cNvPr>
          <p:cNvSpPr txBox="1">
            <a:spLocks/>
          </p:cNvSpPr>
          <p:nvPr/>
        </p:nvSpPr>
        <p:spPr>
          <a:xfrm>
            <a:off x="838200" y="5770879"/>
            <a:ext cx="3998976" cy="40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https://www.culturallyconnected.ca/</a:t>
            </a:r>
          </a:p>
        </p:txBody>
      </p:sp>
    </p:spTree>
    <p:extLst>
      <p:ext uri="{BB962C8B-B14F-4D97-AF65-F5344CB8AC3E}">
        <p14:creationId xmlns:p14="http://schemas.microsoft.com/office/powerpoint/2010/main" val="15987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8022C-CE72-FC42-94F5-F47DD0FA0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680" y="144904"/>
            <a:ext cx="8318091" cy="941993"/>
          </a:xfrm>
        </p:spPr>
        <p:txBody>
          <a:bodyPr>
            <a:normAutofit/>
          </a:bodyPr>
          <a:lstStyle/>
          <a:p>
            <a:pPr algn="l"/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Cultural Safety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0D9CD2-CC79-21D0-614A-2190F194276E}"/>
              </a:ext>
            </a:extLst>
          </p:cNvPr>
          <p:cNvSpPr txBox="1">
            <a:spLocks/>
          </p:cNvSpPr>
          <p:nvPr/>
        </p:nvSpPr>
        <p:spPr>
          <a:xfrm>
            <a:off x="0" y="6451917"/>
            <a:ext cx="3998976" cy="40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https://www.culturallyconnected.ca/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517DDC-47DF-B80D-2760-09C59DA90D29}"/>
              </a:ext>
            </a:extLst>
          </p:cNvPr>
          <p:cNvSpPr txBox="1"/>
          <p:nvPr/>
        </p:nvSpPr>
        <p:spPr>
          <a:xfrm>
            <a:off x="435680" y="1613353"/>
            <a:ext cx="73023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Culturally </a:t>
            </a: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unsafe practices involve any actions that diminish, demean or disempower the cultural identity and well-being of an individual. </a:t>
            </a:r>
          </a:p>
          <a:p>
            <a:pPr algn="l"/>
            <a:endParaRPr lang="en-US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Creating </a:t>
            </a:r>
            <a:r>
              <a:rPr lang="en-US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culturally safe practice involves working to create safe space that is sensitive and responsive to the respondents/community social, political, linguistic, economic and spiritual realities </a:t>
            </a:r>
          </a:p>
          <a:p>
            <a:pPr algn="l"/>
            <a:endParaRPr lang="en-US" sz="2400" dirty="0">
              <a:solidFill>
                <a:srgbClr val="435059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2" b="8437"/>
          <a:stretch/>
        </p:blipFill>
        <p:spPr>
          <a:xfrm>
            <a:off x="8154420" y="864393"/>
            <a:ext cx="3499417" cy="544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4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BBB737-E975-B6B2-F3AD-07FC1326F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051" y="0"/>
            <a:ext cx="4618894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B203A-862D-9B2B-850D-2D41EFBC1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Cultural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64D7-0EC5-FD77-20D9-B398BF73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5872" cy="3295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 Recognizing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that differences and similarities exist between cultures. </a:t>
            </a:r>
          </a:p>
          <a:p>
            <a:endParaRPr lang="en-US" sz="24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 As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learning about the histories that impact Indigenous Peoples in Canada is an important part of developing cultural awareness.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DFADA0-528A-C1B8-53B2-D2EDE03565D7}"/>
              </a:ext>
            </a:extLst>
          </p:cNvPr>
          <p:cNvSpPr txBox="1">
            <a:spLocks/>
          </p:cNvSpPr>
          <p:nvPr/>
        </p:nvSpPr>
        <p:spPr>
          <a:xfrm>
            <a:off x="518160" y="6150800"/>
            <a:ext cx="8348472" cy="40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https://www.indigenoushealthnh.ca/cultural-safety#cultural-humility#cultural-awareness</a:t>
            </a:r>
          </a:p>
        </p:txBody>
      </p:sp>
    </p:spTree>
    <p:extLst>
      <p:ext uri="{BB962C8B-B14F-4D97-AF65-F5344CB8AC3E}">
        <p14:creationId xmlns:p14="http://schemas.microsoft.com/office/powerpoint/2010/main" val="14687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7D95C5-2471-4CCB-A6C0-7DDC4A6CA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47"/>
          <a:stretch/>
        </p:blipFill>
        <p:spPr>
          <a:xfrm>
            <a:off x="6622764" y="5248656"/>
            <a:ext cx="5569236" cy="1609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B203A-862D-9B2B-850D-2D41EFBC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65849"/>
            <a:ext cx="4794504" cy="649859"/>
          </a:xfrm>
        </p:spPr>
        <p:txBody>
          <a:bodyPr>
            <a:noAutofit/>
          </a:bodyPr>
          <a:lstStyle/>
          <a:p>
            <a:r>
              <a:rPr lang="en-CA" sz="3200" b="1" dirty="0">
                <a:latin typeface="Calibri" panose="020F0502020204030204" pitchFamily="34" charset="0"/>
                <a:cs typeface="Calibri" panose="020F0502020204030204" pitchFamily="34" charset="0"/>
              </a:rPr>
              <a:t>Cultural Sensitivity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64D7-0EC5-FD77-20D9-B398BF73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1031684"/>
            <a:ext cx="10515600" cy="47946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 Cultural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sensitivity grows when we start to see the influences of our own culture and acknowledge that we have biases.</a:t>
            </a:r>
          </a:p>
          <a:p>
            <a:pPr algn="l"/>
            <a:endParaRPr lang="en-US" sz="24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 be an eye-opening experience, and it may take courage and humility to walk this path. </a:t>
            </a:r>
          </a:p>
          <a:p>
            <a:pPr marL="0" indent="0" algn="l">
              <a:buNone/>
            </a:pPr>
            <a:endParaRPr lang="en-US" sz="2400" dirty="0">
              <a:solidFill>
                <a:srgbClr val="333333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 C</a:t>
            </a: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ultural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sensitivity is NOT about treating everyone the same.</a:t>
            </a:r>
          </a:p>
          <a:p>
            <a:pPr marL="0" indent="0" algn="l">
              <a:buNone/>
            </a:pPr>
            <a:endParaRPr lang="en-US" sz="2400" dirty="0">
              <a:solidFill>
                <a:srgbClr val="333333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  With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cultural awareness and sensitivity comes a </a:t>
            </a:r>
            <a:r>
              <a:rPr lang="en-US" sz="2400" b="0" i="0" u="sng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to act respectfully.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DFADA0-528A-C1B8-53B2-D2EDE03565D7}"/>
              </a:ext>
            </a:extLst>
          </p:cNvPr>
          <p:cNvSpPr txBox="1">
            <a:spLocks/>
          </p:cNvSpPr>
          <p:nvPr/>
        </p:nvSpPr>
        <p:spPr>
          <a:xfrm>
            <a:off x="0" y="6187376"/>
            <a:ext cx="8348472" cy="40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https://www.indigenoushealthnh.ca/cultural-safety#cultural-humility#cultural-awareness</a:t>
            </a:r>
          </a:p>
        </p:txBody>
      </p:sp>
    </p:spTree>
    <p:extLst>
      <p:ext uri="{BB962C8B-B14F-4D97-AF65-F5344CB8AC3E}">
        <p14:creationId xmlns:p14="http://schemas.microsoft.com/office/powerpoint/2010/main" val="37514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846</Words>
  <Application>Microsoft Office PowerPoint</Application>
  <PresentationFormat>Widescreen</PresentationFormat>
  <Paragraphs>114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Open Sans</vt:lpstr>
      <vt:lpstr>Times New Roman</vt:lpstr>
      <vt:lpstr>Office Theme</vt:lpstr>
      <vt:lpstr>PowerPoint Presentation</vt:lpstr>
      <vt:lpstr>Workshop Outline</vt:lpstr>
      <vt:lpstr>PowerPoint Presentation</vt:lpstr>
      <vt:lpstr>PowerPoint Presentation</vt:lpstr>
      <vt:lpstr>PowerPoint Presentation</vt:lpstr>
      <vt:lpstr>PowerPoint Presentation</vt:lpstr>
      <vt:lpstr>Cultural Safety </vt:lpstr>
      <vt:lpstr>Cultural Awareness</vt:lpstr>
      <vt:lpstr>Cultural Sensitivity </vt:lpstr>
      <vt:lpstr>Cultural Competence</vt:lpstr>
      <vt:lpstr>A Cultural Humility Perspective </vt:lpstr>
      <vt:lpstr>PowerPoint Presentation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Kulsum, Umme</dc:creator>
  <cp:lastModifiedBy>Thompson-Graham, Sheridan Ridey</cp:lastModifiedBy>
  <cp:revision>63</cp:revision>
  <dcterms:created xsi:type="dcterms:W3CDTF">2024-04-25T01:35:39Z</dcterms:created>
  <dcterms:modified xsi:type="dcterms:W3CDTF">2024-11-29T17:47:46Z</dcterms:modified>
</cp:coreProperties>
</file>